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6" r:id="rId3"/>
    <p:sldId id="264" r:id="rId4"/>
    <p:sldId id="257" r:id="rId5"/>
    <p:sldId id="281" r:id="rId6"/>
    <p:sldId id="282" r:id="rId7"/>
    <p:sldId id="270" r:id="rId8"/>
    <p:sldId id="266" r:id="rId9"/>
    <p:sldId id="273" r:id="rId10"/>
    <p:sldId id="267" r:id="rId11"/>
    <p:sldId id="274" r:id="rId12"/>
    <p:sldId id="275" r:id="rId13"/>
    <p:sldId id="276" r:id="rId14"/>
    <p:sldId id="277" r:id="rId15"/>
    <p:sldId id="278" r:id="rId16"/>
    <p:sldId id="283" r:id="rId17"/>
    <p:sldId id="268" r:id="rId18"/>
    <p:sldId id="265" r:id="rId19"/>
    <p:sldId id="263" r:id="rId20"/>
    <p:sldId id="26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990033"/>
    <a:srgbClr val="CC99FF"/>
    <a:srgbClr val="FFCC66"/>
    <a:srgbClr val="FF99CC"/>
    <a:srgbClr val="99FF66"/>
    <a:srgbClr val="FFFF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018" autoAdjust="0"/>
    <p:restoredTop sz="94660"/>
  </p:normalViewPr>
  <p:slideViewPr>
    <p:cSldViewPr snapToGrid="0">
      <p:cViewPr>
        <p:scale>
          <a:sx n="50" d="100"/>
          <a:sy n="50" d="100"/>
        </p:scale>
        <p:origin x="-2142" y="-480"/>
      </p:cViewPr>
      <p:guideLst>
        <p:guide orient="horz" pos="2600"/>
        <p:guide pos="34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1609FB-B48F-440C-BB49-3DCF3EB88218}" type="datetime1">
              <a:rPr lang="en-US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AB3DB-9ED3-47EF-AC0A-C528A9C177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323F88-7283-46A4-9E89-E02F8A39E477}" type="datetime1">
              <a:rPr lang="en-US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27D51-6CDA-4015-B5BE-66986C96C0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CBA4FA-3381-477E-919C-244AF88ABC39}" type="datetime1">
              <a:rPr lang="en-US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17159-C371-4B0C-87ED-B67FBF3022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-bckgrd-bui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90800" y="2130425"/>
            <a:ext cx="6096000" cy="3584575"/>
          </a:xfrm>
          <a:noFill/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-152400"/>
            <a:ext cx="5181600" cy="1143000"/>
          </a:xfrm>
        </p:spPr>
        <p:txBody>
          <a:bodyPr wrap="none" anchor="b"/>
          <a:lstStyle>
            <a:lvl1pPr marL="0" indent="0">
              <a:buFontTx/>
              <a:buNone/>
              <a:defRPr sz="7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42214-D752-4C78-991D-A132F012E7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FE2BB-30B7-4693-A8D7-56D3C7E0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3716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8BF89-336F-4607-8CB7-0D413F8513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97E8BC-3E86-4E43-91C6-34232F8850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164396-6D0F-47EE-967D-54933FC0F2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83DD6-CCE7-4C33-AD0D-EF916E9804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EFDF7-8564-4E78-8740-D6D7C4730A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A22FE3-B691-40D9-A9DC-471BD1927FB8}" type="datetime1">
              <a:rPr lang="en-US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AA57F-CD56-43DC-A8A7-599DE7575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828FED-D07F-48D9-AFCC-8BA3F9946C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28308-2ABE-4E68-9BCE-A55EBE7741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0"/>
            <a:ext cx="20764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0"/>
            <a:ext cx="60769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F9C129-B92F-4C3C-B4D0-0A6175486D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2F6BE7-95F8-4A8F-8D13-F3274ACF7C11}" type="datetime1">
              <a:rPr lang="en-US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A9089-2251-4EAC-8B38-7A9213D0EE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57BAA-861C-4756-9D68-70255E726EBD}" type="datetime1">
              <a:rPr lang="en-US"/>
              <a:pPr/>
              <a:t>9/14/2020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DACA3-0D93-41A8-AC36-D23F395FF9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39A8E2-D98B-46A3-A24E-A5022DE8F29C}" type="datetime1">
              <a:rPr lang="en-US"/>
              <a:pPr/>
              <a:t>9/14/2020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BBF09-D489-45C5-A327-90110DAEF6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0AB522-D703-4684-B5BF-0C9CA1EC2D85}" type="datetime1">
              <a:rPr lang="en-US"/>
              <a:pPr/>
              <a:t>9/14/2020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F7A07-1E7C-4F0F-AC0D-E42F9F9FF3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2D48D5-F843-4E28-9C90-4CE55563EE98}" type="datetime1">
              <a:rPr lang="en-US"/>
              <a:pPr/>
              <a:t>9/14/2020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04AFD-3B3D-4739-8D00-6AEC449BC8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D88143-F686-4493-9A47-085BB24B1E07}" type="datetime1">
              <a:rPr lang="en-US"/>
              <a:pPr/>
              <a:t>9/14/2020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423EF-DC57-4F7D-A9AA-F3A459C5F5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C64B3-A8CB-42F6-81F4-BE8879FCA2C0}" type="datetime1">
              <a:rPr lang="en-US"/>
              <a:pPr/>
              <a:t>9/14/2020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26CD1-D605-4BC8-A76F-B31B1896B9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A051878-0EE8-4D89-83B9-FEB6E731BA04}" type="datetime1">
              <a:rPr lang="en-US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A79407E-C7A6-47DA-8EF0-483B002548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0" y="0"/>
          <a:ext cx="849313" cy="6858000"/>
        </p:xfrm>
        <a:graphic>
          <a:graphicData uri="http://schemas.openxmlformats.org/presentationml/2006/ole">
            <p:oleObj spid="_x0000_s13314" name="Image" r:id="rId14" imgW="1205924" imgH="9752381" progId="">
              <p:embed/>
            </p:oleObj>
          </a:graphicData>
        </a:graphic>
      </p:graphicFrame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8305800" cy="1143000"/>
          </a:xfrm>
          <a:prstGeom prst="rect">
            <a:avLst/>
          </a:prstGeom>
          <a:solidFill>
            <a:srgbClr val="B6E0D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3716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534150"/>
            <a:ext cx="685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F3777AD8-A4C9-4ABD-9AF8-9D4A20371D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3" charset="0"/>
          <a:ea typeface="ＭＳ Ｐゴシック" pitchFamily="4" charset="-128"/>
          <a:cs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3" charset="0"/>
          <a:ea typeface="ＭＳ Ｐゴシック" pitchFamily="4" charset="-128"/>
          <a:cs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3" charset="0"/>
          <a:ea typeface="ＭＳ Ｐゴシック" pitchFamily="4" charset="-128"/>
          <a:cs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3" charset="0"/>
          <a:ea typeface="ＭＳ Ｐゴシック" pitchFamily="4" charset="-128"/>
          <a:cs typeface="ＭＳ Ｐゴシック" pitchFamily="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3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3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3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23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23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23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3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3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3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3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632075" y="3121025"/>
            <a:ext cx="58070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chemeClr val="bg1"/>
                </a:solidFill>
              </a:rPr>
              <a:t>Money and</a:t>
            </a:r>
          </a:p>
          <a:p>
            <a:r>
              <a:rPr lang="en-US" sz="5400" b="1">
                <a:solidFill>
                  <a:schemeClr val="bg1"/>
                </a:solidFill>
              </a:rPr>
              <a:t>Banking</a:t>
            </a:r>
          </a:p>
        </p:txBody>
      </p:sp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4127500" y="0"/>
            <a:ext cx="5016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/>
              <a:t>Chapter 31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-171450" y="6546850"/>
            <a:ext cx="181292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 i="1">
                <a:latin typeface="Book Antiqua" pitchFamily="23" charset="0"/>
              </a:rPr>
              <a:t>McGraw-Hill/Irwin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23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527425" y="6565900"/>
            <a:ext cx="57308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 i="1">
                <a:latin typeface="Book Antiqua" pitchFamily="23" charset="0"/>
              </a:rPr>
              <a:t>        Copyright © 2009 by The McGraw-Hill Companies, Inc. All rights reserved.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23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5299075" y="2333625"/>
            <a:ext cx="0" cy="784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Federal Reserve System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052638" y="3940175"/>
            <a:ext cx="2925762" cy="9763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Commercial Banks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5605463" y="3940175"/>
            <a:ext cx="2925762" cy="9763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Thrift Institutions</a:t>
            </a:r>
          </a:p>
          <a:p>
            <a:pPr algn="ctr"/>
            <a:r>
              <a:rPr lang="en-US" sz="1400" b="1"/>
              <a:t>(Savings and Loan Associations,</a:t>
            </a:r>
          </a:p>
          <a:p>
            <a:pPr algn="ctr"/>
            <a:r>
              <a:rPr lang="en-US" sz="1400" b="1"/>
              <a:t>Mutual Savings Banks, </a:t>
            </a:r>
          </a:p>
          <a:p>
            <a:pPr algn="ctr"/>
            <a:r>
              <a:rPr lang="en-US" sz="1400" b="1"/>
              <a:t>Credit Unions)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402138" y="5311775"/>
            <a:ext cx="1778000" cy="9763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The Public</a:t>
            </a:r>
          </a:p>
          <a:p>
            <a:pPr algn="ctr"/>
            <a:r>
              <a:rPr lang="en-US" sz="1600" b="1"/>
              <a:t>(Households and</a:t>
            </a:r>
          </a:p>
          <a:p>
            <a:pPr algn="ctr"/>
            <a:r>
              <a:rPr lang="en-US" sz="1600" b="1"/>
              <a:t>Businesses)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3935413" y="3111500"/>
            <a:ext cx="2713037" cy="4476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12 Federal Reserve Banks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4265613" y="1892300"/>
            <a:ext cx="2052637" cy="4476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Board of Governors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1833563" y="2536825"/>
            <a:ext cx="2805112" cy="3460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Federal Open Market Committee</a:t>
            </a:r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5273675" y="3556000"/>
            <a:ext cx="0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3516313" y="3738563"/>
            <a:ext cx="1757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3508375" y="3717925"/>
            <a:ext cx="0" cy="214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7042150" y="3727450"/>
            <a:ext cx="0" cy="214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>
            <a:off x="5357813" y="3738563"/>
            <a:ext cx="169703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3505200" y="4916488"/>
            <a:ext cx="0" cy="874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3484563" y="580072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7045325" y="4908550"/>
            <a:ext cx="0" cy="8953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 flipH="1">
            <a:off x="6188075" y="5808663"/>
            <a:ext cx="8731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flipH="1">
            <a:off x="3230563" y="2109788"/>
            <a:ext cx="1035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3230563" y="2092325"/>
            <a:ext cx="0" cy="43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flipH="1">
            <a:off x="3221038" y="3328988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V="1">
            <a:off x="3244850" y="2882900"/>
            <a:ext cx="0" cy="43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9E6C54D0-27EF-4D7D-A4F9-BA7FBFFE815D}" type="slidenum">
              <a:rPr lang="en-US" sz="1200"/>
              <a:pPr algn="r"/>
              <a:t>10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10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5" grpId="0" animBg="1"/>
      <p:bldP spid="25608" grpId="0" animBg="1"/>
      <p:bldP spid="25609" grpId="0" animBg="1"/>
      <p:bldP spid="25610" grpId="0" animBg="1"/>
      <p:bldP spid="25611" grpId="0" animBg="1"/>
      <p:bldP spid="25612" grpId="0" animBg="1"/>
      <p:bldP spid="25613" grpId="0" animBg="1"/>
      <p:bldP spid="25616" grpId="0" animBg="1"/>
      <p:bldP spid="25617" grpId="0" animBg="1"/>
      <p:bldP spid="25618" grpId="0" animBg="1"/>
      <p:bldP spid="25619" grpId="0" animBg="1"/>
      <p:bldP spid="25620" grpId="0" animBg="1"/>
      <p:bldP spid="25621" grpId="0" animBg="1"/>
      <p:bldP spid="25622" grpId="0" animBg="1"/>
      <p:bldP spid="25623" grpId="0" animBg="1"/>
      <p:bldP spid="25624" grpId="0" animBg="1"/>
      <p:bldP spid="25625" grpId="0" animBg="1"/>
      <p:bldP spid="25626" grpId="0" animBg="1"/>
      <p:bldP spid="25627" grpId="0" animBg="1"/>
      <p:bldP spid="256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Federal Reserve System</a:t>
            </a:r>
          </a:p>
        </p:txBody>
      </p:sp>
      <p:pic>
        <p:nvPicPr>
          <p:cNvPr id="26627" name="Picture 3" descr="usmap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5138" y="2057400"/>
            <a:ext cx="70866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576388" y="1300163"/>
            <a:ext cx="69707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00"/>
                </a:solidFill>
              </a:rPr>
              <a:t>The 12 Federal Reserve Banks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184900" y="6138863"/>
            <a:ext cx="2227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>
                <a:latin typeface="Times New Roman" pitchFamily="17" charset="0"/>
              </a:rPr>
              <a:t>Source: Federal Reserve Bulletin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6838950" y="64579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663680B0-AB91-4768-B9F1-1295C04D5456}" type="slidenum">
              <a:rPr lang="en-US" sz="1200"/>
              <a:pPr algn="r"/>
              <a:t>11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Federal Reserve System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idx="1"/>
          </p:nvPr>
        </p:nvSpPr>
        <p:spPr>
          <a:xfrm>
            <a:off x="1028700" y="1336675"/>
            <a:ext cx="8115300" cy="5267325"/>
          </a:xfrm>
        </p:spPr>
        <p:txBody>
          <a:bodyPr/>
          <a:lstStyle/>
          <a:p>
            <a:pPr eaLnBrk="1" hangingPunct="1"/>
            <a:r>
              <a:rPr lang="en-US" sz="4000" smtClean="0">
                <a:ea typeface="ＭＳ Ｐゴシック" pitchFamily="23" charset="-128"/>
              </a:rPr>
              <a:t>Federal Open Market Committee</a:t>
            </a:r>
          </a:p>
          <a:p>
            <a:pPr lvl="1" eaLnBrk="1" hangingPunct="1"/>
            <a:r>
              <a:rPr lang="en-US" sz="3600" smtClean="0"/>
              <a:t>Aids Board of Governors in setting monetary policy</a:t>
            </a:r>
          </a:p>
          <a:p>
            <a:pPr lvl="1" eaLnBrk="1" hangingPunct="1"/>
            <a:r>
              <a:rPr lang="en-US" sz="3600" smtClean="0"/>
              <a:t>Conducts open market operations</a:t>
            </a:r>
          </a:p>
          <a:p>
            <a:pPr eaLnBrk="1" hangingPunct="1"/>
            <a:r>
              <a:rPr lang="en-US" sz="4000" smtClean="0">
                <a:ea typeface="ＭＳ Ｐゴシック" pitchFamily="23" charset="-128"/>
              </a:rPr>
              <a:t>Commercial banks and thrifts</a:t>
            </a:r>
          </a:p>
          <a:p>
            <a:pPr lvl="1" eaLnBrk="1" hangingPunct="1"/>
            <a:r>
              <a:rPr lang="en-US" sz="3600" smtClean="0"/>
              <a:t>7,300 commercial banks</a:t>
            </a:r>
          </a:p>
          <a:p>
            <a:pPr lvl="1" eaLnBrk="1" hangingPunct="1"/>
            <a:r>
              <a:rPr lang="en-US" sz="3600" smtClean="0"/>
              <a:t>11,000 thrifts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D155757A-FF23-4744-918B-3E222CD611DA}" type="slidenum">
              <a:rPr lang="en-US" sz="1200"/>
              <a:pPr algn="r"/>
              <a:t>12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Federal Reserve Functions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349375"/>
            <a:ext cx="8229600" cy="5267325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4000" smtClean="0">
                <a:ea typeface="ＭＳ Ｐゴシック" pitchFamily="23" charset="-128"/>
              </a:rPr>
              <a:t>Issue currency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4000" smtClean="0">
                <a:ea typeface="ＭＳ Ｐゴシック" pitchFamily="23" charset="-128"/>
              </a:rPr>
              <a:t>Set reserve requirements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4000" smtClean="0">
                <a:ea typeface="ＭＳ Ｐゴシック" pitchFamily="23" charset="-128"/>
              </a:rPr>
              <a:t>Lend money to banks 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4000" smtClean="0">
                <a:ea typeface="ＭＳ Ｐゴシック" pitchFamily="23" charset="-128"/>
              </a:rPr>
              <a:t>Set discount rate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4000" smtClean="0">
                <a:ea typeface="ＭＳ Ｐゴシック" pitchFamily="23" charset="-128"/>
              </a:rPr>
              <a:t>Check collection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4000" smtClean="0">
                <a:ea typeface="ＭＳ Ｐゴシック" pitchFamily="23" charset="-128"/>
              </a:rPr>
              <a:t>Fiscal agent for U.S. government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4000" smtClean="0">
                <a:ea typeface="ＭＳ Ｐゴシック" pitchFamily="23" charset="-128"/>
              </a:rPr>
              <a:t>Supervise banks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4000" smtClean="0">
                <a:ea typeface="ＭＳ Ｐゴシック" pitchFamily="23" charset="-128"/>
              </a:rPr>
              <a:t>Control the money supply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87E15CCF-5AAF-4FB5-8BF8-3F1AA3AA6770}" type="slidenum">
              <a:rPr lang="en-US" sz="1200"/>
              <a:pPr algn="r"/>
              <a:t>13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Federal Reserve System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>
          <a:xfrm>
            <a:off x="927100" y="1387475"/>
            <a:ext cx="8216900" cy="5470525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4000" smtClean="0">
                <a:ea typeface="ＭＳ Ｐゴシック" pitchFamily="23" charset="-128"/>
              </a:rPr>
              <a:t>Federal Reserve independence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4000" smtClean="0">
                <a:ea typeface="ＭＳ Ｐゴシック" pitchFamily="23" charset="-128"/>
              </a:rPr>
              <a:t>Recent developments</a:t>
            </a:r>
          </a:p>
          <a:p>
            <a:pPr lvl="1"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3600" smtClean="0"/>
              <a:t>Relative decline of banks and thrifts</a:t>
            </a:r>
          </a:p>
          <a:p>
            <a:pPr lvl="1"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3600" smtClean="0"/>
              <a:t>Consolidation </a:t>
            </a:r>
          </a:p>
          <a:p>
            <a:pPr lvl="1"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3600" smtClean="0"/>
              <a:t>Convergence of services provided by financial institutions</a:t>
            </a:r>
          </a:p>
          <a:p>
            <a:pPr lvl="1"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3600" smtClean="0"/>
              <a:t>Globalization of financial markets</a:t>
            </a:r>
          </a:p>
          <a:p>
            <a:pPr lvl="1"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3600" smtClean="0"/>
              <a:t>Electronic payments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EC5DF16F-9262-48CD-88F2-DC858EDDC869}" type="slidenum">
              <a:rPr lang="en-US" sz="1200"/>
              <a:pPr algn="r"/>
              <a:t>14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Financial Institutions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984250" y="1562100"/>
            <a:ext cx="81597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i="1">
                <a:solidFill>
                  <a:srgbClr val="000000"/>
                </a:solidFill>
              </a:rPr>
              <a:t>World’s 12 Largest Financial Institutions, 2007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746125" y="2749550"/>
            <a:ext cx="3338513" cy="35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5000"/>
              </a:lnSpc>
            </a:pPr>
            <a:r>
              <a:rPr lang="en-US" b="1"/>
              <a:t>Barclays (UK)</a:t>
            </a:r>
          </a:p>
          <a:p>
            <a:pPr algn="r">
              <a:lnSpc>
                <a:spcPct val="105000"/>
              </a:lnSpc>
            </a:pPr>
            <a:r>
              <a:rPr lang="en-US" b="1"/>
              <a:t>BNP Paribas (France</a:t>
            </a:r>
          </a:p>
          <a:p>
            <a:pPr algn="r">
              <a:lnSpc>
                <a:spcPct val="105000"/>
              </a:lnSpc>
            </a:pPr>
            <a:r>
              <a:rPr lang="en-US" b="1"/>
              <a:t>Citigroup (USA)</a:t>
            </a:r>
          </a:p>
          <a:p>
            <a:pPr algn="r">
              <a:lnSpc>
                <a:spcPct val="105000"/>
              </a:lnSpc>
            </a:pPr>
            <a:r>
              <a:rPr lang="en-US" b="1"/>
              <a:t>HSBC Group (UK)</a:t>
            </a:r>
          </a:p>
          <a:p>
            <a:pPr algn="r">
              <a:lnSpc>
                <a:spcPct val="105000"/>
              </a:lnSpc>
            </a:pPr>
            <a:r>
              <a:rPr lang="en-US" b="1"/>
              <a:t>UBS (Switzerland)</a:t>
            </a:r>
          </a:p>
          <a:p>
            <a:pPr algn="r">
              <a:lnSpc>
                <a:spcPct val="105000"/>
              </a:lnSpc>
            </a:pPr>
            <a:r>
              <a:rPr lang="en-US" b="1"/>
              <a:t>Royal Bank of Scotland (UK)</a:t>
            </a:r>
          </a:p>
          <a:p>
            <a:pPr algn="r">
              <a:lnSpc>
                <a:spcPct val="105000"/>
              </a:lnSpc>
            </a:pPr>
            <a:r>
              <a:rPr lang="en-US" b="1"/>
              <a:t>ING Group (Netherlands)</a:t>
            </a:r>
          </a:p>
          <a:p>
            <a:pPr algn="r">
              <a:lnSpc>
                <a:spcPct val="105000"/>
              </a:lnSpc>
            </a:pPr>
            <a:r>
              <a:rPr lang="en-US" b="1"/>
              <a:t>Mitsubishi UFJ (Japan)</a:t>
            </a:r>
          </a:p>
          <a:p>
            <a:pPr algn="r">
              <a:lnSpc>
                <a:spcPct val="105000"/>
              </a:lnSpc>
            </a:pPr>
            <a:r>
              <a:rPr lang="en-US" b="1"/>
              <a:t>Deutsche Bank Group (Ger)</a:t>
            </a:r>
          </a:p>
          <a:p>
            <a:pPr algn="r">
              <a:lnSpc>
                <a:spcPct val="105000"/>
              </a:lnSpc>
            </a:pPr>
            <a:r>
              <a:rPr lang="en-US" b="1"/>
              <a:t>Bank of America (US)</a:t>
            </a:r>
          </a:p>
          <a:p>
            <a:pPr algn="r">
              <a:lnSpc>
                <a:spcPct val="105000"/>
              </a:lnSpc>
            </a:pPr>
            <a:r>
              <a:rPr lang="en-US" b="1"/>
              <a:t>Allianz Worldwide (Ger)</a:t>
            </a:r>
          </a:p>
          <a:p>
            <a:pPr algn="r">
              <a:lnSpc>
                <a:spcPct val="105000"/>
              </a:lnSpc>
            </a:pPr>
            <a:r>
              <a:rPr lang="en-US" b="1"/>
              <a:t>JPMorgan Chase (USA)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4062413" y="2425700"/>
            <a:ext cx="5302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0               1,300,000         1,600,000          1,900,000                    </a:t>
            </a:r>
          </a:p>
        </p:txBody>
      </p:sp>
      <p:sp>
        <p:nvSpPr>
          <p:cNvPr id="34881" name="Text Box 65"/>
          <p:cNvSpPr txBox="1">
            <a:spLocks noChangeArrowheads="1"/>
          </p:cNvSpPr>
          <p:nvPr/>
        </p:nvSpPr>
        <p:spPr bwMode="auto">
          <a:xfrm>
            <a:off x="4560888" y="6348413"/>
            <a:ext cx="4295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>
                <a:latin typeface="Times New Roman" pitchFamily="17" charset="0"/>
              </a:rPr>
              <a:t>Source: Organization for Economic Cooperation and Development</a:t>
            </a: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4203700" y="2822575"/>
            <a:ext cx="3965575" cy="3451225"/>
            <a:chOff x="2214" y="1770"/>
            <a:chExt cx="2498" cy="2174"/>
          </a:xfrm>
        </p:grpSpPr>
        <p:sp>
          <p:nvSpPr>
            <p:cNvPr id="39951" name="Rectangle 30"/>
            <p:cNvSpPr>
              <a:spLocks noChangeArrowheads="1"/>
            </p:cNvSpPr>
            <p:nvPr/>
          </p:nvSpPr>
          <p:spPr bwMode="auto">
            <a:xfrm>
              <a:off x="2214" y="1770"/>
              <a:ext cx="2498" cy="142"/>
            </a:xfrm>
            <a:prstGeom prst="rect">
              <a:avLst/>
            </a:prstGeom>
            <a:solidFill>
              <a:srgbClr val="00009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2" name="Rectangle 31"/>
            <p:cNvSpPr>
              <a:spLocks noChangeArrowheads="1"/>
            </p:cNvSpPr>
            <p:nvPr/>
          </p:nvSpPr>
          <p:spPr bwMode="auto">
            <a:xfrm>
              <a:off x="2214" y="1950"/>
              <a:ext cx="2370" cy="14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3" name="Rectangle 32"/>
            <p:cNvSpPr>
              <a:spLocks noChangeArrowheads="1"/>
            </p:cNvSpPr>
            <p:nvPr/>
          </p:nvSpPr>
          <p:spPr bwMode="auto">
            <a:xfrm>
              <a:off x="2214" y="2130"/>
              <a:ext cx="2290" cy="1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4" name="Rectangle 33"/>
            <p:cNvSpPr>
              <a:spLocks noChangeArrowheads="1"/>
            </p:cNvSpPr>
            <p:nvPr/>
          </p:nvSpPr>
          <p:spPr bwMode="auto">
            <a:xfrm>
              <a:off x="2214" y="2310"/>
              <a:ext cx="2242" cy="146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5" name="Rectangle 34"/>
            <p:cNvSpPr>
              <a:spLocks noChangeArrowheads="1"/>
            </p:cNvSpPr>
            <p:nvPr/>
          </p:nvSpPr>
          <p:spPr bwMode="auto">
            <a:xfrm>
              <a:off x="2214" y="2497"/>
              <a:ext cx="2050" cy="167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6" name="Rectangle 35"/>
            <p:cNvSpPr>
              <a:spLocks noChangeArrowheads="1"/>
            </p:cNvSpPr>
            <p:nvPr/>
          </p:nvSpPr>
          <p:spPr bwMode="auto">
            <a:xfrm>
              <a:off x="2214" y="2691"/>
              <a:ext cx="1778" cy="15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Rectangle 36"/>
            <p:cNvSpPr>
              <a:spLocks noChangeArrowheads="1"/>
            </p:cNvSpPr>
            <p:nvPr/>
          </p:nvSpPr>
          <p:spPr bwMode="auto">
            <a:xfrm>
              <a:off x="2214" y="2885"/>
              <a:ext cx="1570" cy="14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Rectangle 37"/>
            <p:cNvSpPr>
              <a:spLocks noChangeArrowheads="1"/>
            </p:cNvSpPr>
            <p:nvPr/>
          </p:nvSpPr>
          <p:spPr bwMode="auto">
            <a:xfrm>
              <a:off x="2214" y="3073"/>
              <a:ext cx="1474" cy="151"/>
            </a:xfrm>
            <a:prstGeom prst="rect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9" name="Rectangle 38"/>
            <p:cNvSpPr>
              <a:spLocks noChangeArrowheads="1"/>
            </p:cNvSpPr>
            <p:nvPr/>
          </p:nvSpPr>
          <p:spPr bwMode="auto">
            <a:xfrm>
              <a:off x="2214" y="3253"/>
              <a:ext cx="1234" cy="147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0" name="Rectangle 39"/>
            <p:cNvSpPr>
              <a:spLocks noChangeArrowheads="1"/>
            </p:cNvSpPr>
            <p:nvPr/>
          </p:nvSpPr>
          <p:spPr bwMode="auto">
            <a:xfrm>
              <a:off x="2214" y="3425"/>
              <a:ext cx="1138" cy="16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1" name="Rectangle 40"/>
            <p:cNvSpPr>
              <a:spLocks noChangeArrowheads="1"/>
            </p:cNvSpPr>
            <p:nvPr/>
          </p:nvSpPr>
          <p:spPr bwMode="auto">
            <a:xfrm>
              <a:off x="2214" y="3612"/>
              <a:ext cx="1018" cy="15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Rectangle 41"/>
            <p:cNvSpPr>
              <a:spLocks noChangeArrowheads="1"/>
            </p:cNvSpPr>
            <p:nvPr/>
          </p:nvSpPr>
          <p:spPr bwMode="auto">
            <a:xfrm>
              <a:off x="2214" y="3799"/>
              <a:ext cx="874" cy="145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" name="Freeform 101"/>
          <p:cNvSpPr>
            <a:spLocks/>
          </p:cNvSpPr>
          <p:nvPr/>
        </p:nvSpPr>
        <p:spPr bwMode="auto">
          <a:xfrm>
            <a:off x="4311650" y="2709863"/>
            <a:ext cx="277813" cy="3605212"/>
          </a:xfrm>
          <a:custGeom>
            <a:avLst/>
            <a:gdLst>
              <a:gd name="T0" fmla="*/ 2147483647 w 175"/>
              <a:gd name="T1" fmla="*/ 0 h 2271"/>
              <a:gd name="T2" fmla="*/ 2147483647 w 175"/>
              <a:gd name="T3" fmla="*/ 2147483647 h 2271"/>
              <a:gd name="T4" fmla="*/ 2147483647 w 175"/>
              <a:gd name="T5" fmla="*/ 2147483647 h 2271"/>
              <a:gd name="T6" fmla="*/ 2147483647 w 175"/>
              <a:gd name="T7" fmla="*/ 2147483647 h 2271"/>
              <a:gd name="T8" fmla="*/ 2147483647 w 175"/>
              <a:gd name="T9" fmla="*/ 2147483647 h 2271"/>
              <a:gd name="T10" fmla="*/ 2147483647 w 175"/>
              <a:gd name="T11" fmla="*/ 2147483647 h 2271"/>
              <a:gd name="T12" fmla="*/ 2147483647 w 175"/>
              <a:gd name="T13" fmla="*/ 2147483647 h 2271"/>
              <a:gd name="T14" fmla="*/ 2147483647 w 175"/>
              <a:gd name="T15" fmla="*/ 2147483647 h 2271"/>
              <a:gd name="T16" fmla="*/ 2147483647 w 175"/>
              <a:gd name="T17" fmla="*/ 2147483647 h 2271"/>
              <a:gd name="T18" fmla="*/ 2147483647 w 175"/>
              <a:gd name="T19" fmla="*/ 2147483647 h 2271"/>
              <a:gd name="T20" fmla="*/ 2147483647 w 175"/>
              <a:gd name="T21" fmla="*/ 2147483647 h 2271"/>
              <a:gd name="T22" fmla="*/ 2147483647 w 175"/>
              <a:gd name="T23" fmla="*/ 2147483647 h 2271"/>
              <a:gd name="T24" fmla="*/ 2147483647 w 175"/>
              <a:gd name="T25" fmla="*/ 2147483647 h 2271"/>
              <a:gd name="T26" fmla="*/ 2147483647 w 175"/>
              <a:gd name="T27" fmla="*/ 2147483647 h 2271"/>
              <a:gd name="T28" fmla="*/ 0 w 175"/>
              <a:gd name="T29" fmla="*/ 2147483647 h 227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5"/>
              <a:gd name="T46" fmla="*/ 0 h 2271"/>
              <a:gd name="T47" fmla="*/ 175 w 175"/>
              <a:gd name="T48" fmla="*/ 2271 h 227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5" h="2271">
                <a:moveTo>
                  <a:pt x="19" y="0"/>
                </a:moveTo>
                <a:cubicBezTo>
                  <a:pt x="43" y="25"/>
                  <a:pt x="166" y="89"/>
                  <a:pt x="166" y="143"/>
                </a:cubicBezTo>
                <a:cubicBezTo>
                  <a:pt x="166" y="197"/>
                  <a:pt x="19" y="262"/>
                  <a:pt x="19" y="322"/>
                </a:cubicBezTo>
                <a:cubicBezTo>
                  <a:pt x="19" y="382"/>
                  <a:pt x="168" y="453"/>
                  <a:pt x="166" y="506"/>
                </a:cubicBezTo>
                <a:cubicBezTo>
                  <a:pt x="164" y="560"/>
                  <a:pt x="6" y="595"/>
                  <a:pt x="7" y="645"/>
                </a:cubicBezTo>
                <a:cubicBezTo>
                  <a:pt x="8" y="695"/>
                  <a:pt x="172" y="752"/>
                  <a:pt x="173" y="808"/>
                </a:cubicBezTo>
                <a:cubicBezTo>
                  <a:pt x="174" y="864"/>
                  <a:pt x="17" y="922"/>
                  <a:pt x="15" y="983"/>
                </a:cubicBezTo>
                <a:cubicBezTo>
                  <a:pt x="13" y="1044"/>
                  <a:pt x="162" y="1116"/>
                  <a:pt x="160" y="1172"/>
                </a:cubicBezTo>
                <a:cubicBezTo>
                  <a:pt x="158" y="1228"/>
                  <a:pt x="7" y="1271"/>
                  <a:pt x="6" y="1321"/>
                </a:cubicBezTo>
                <a:cubicBezTo>
                  <a:pt x="5" y="1371"/>
                  <a:pt x="151" y="1417"/>
                  <a:pt x="154" y="1471"/>
                </a:cubicBezTo>
                <a:cubicBezTo>
                  <a:pt x="157" y="1525"/>
                  <a:pt x="23" y="1594"/>
                  <a:pt x="26" y="1647"/>
                </a:cubicBezTo>
                <a:cubicBezTo>
                  <a:pt x="29" y="1699"/>
                  <a:pt x="175" y="1738"/>
                  <a:pt x="173" y="1790"/>
                </a:cubicBezTo>
                <a:cubicBezTo>
                  <a:pt x="171" y="1842"/>
                  <a:pt x="13" y="1906"/>
                  <a:pt x="13" y="1959"/>
                </a:cubicBezTo>
                <a:cubicBezTo>
                  <a:pt x="13" y="2012"/>
                  <a:pt x="175" y="2056"/>
                  <a:pt x="173" y="2108"/>
                </a:cubicBezTo>
                <a:cubicBezTo>
                  <a:pt x="171" y="2160"/>
                  <a:pt x="36" y="2237"/>
                  <a:pt x="0" y="2271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9964" name="Group 28"/>
          <p:cNvGrpSpPr>
            <a:grpSpLocks/>
          </p:cNvGrpSpPr>
          <p:nvPr/>
        </p:nvGrpSpPr>
        <p:grpSpPr bwMode="auto">
          <a:xfrm>
            <a:off x="4179888" y="2736850"/>
            <a:ext cx="5095875" cy="3667125"/>
            <a:chOff x="2433" y="1724"/>
            <a:chExt cx="3210" cy="2310"/>
          </a:xfrm>
        </p:grpSpPr>
        <p:grpSp>
          <p:nvGrpSpPr>
            <p:cNvPr id="3" name="Group 45"/>
            <p:cNvGrpSpPr>
              <a:grpSpLocks/>
            </p:cNvGrpSpPr>
            <p:nvPr/>
          </p:nvGrpSpPr>
          <p:grpSpPr bwMode="auto">
            <a:xfrm>
              <a:off x="2433" y="1724"/>
              <a:ext cx="3210" cy="2310"/>
              <a:chOff x="2279" y="1734"/>
              <a:chExt cx="3210" cy="2310"/>
            </a:xfrm>
          </p:grpSpPr>
          <p:sp>
            <p:nvSpPr>
              <p:cNvPr id="39949" name="Line 46"/>
              <p:cNvSpPr>
                <a:spLocks noChangeShapeType="1"/>
              </p:cNvSpPr>
              <p:nvPr/>
            </p:nvSpPr>
            <p:spPr bwMode="auto">
              <a:xfrm>
                <a:off x="2288" y="1734"/>
                <a:ext cx="0" cy="23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9950" name="Line 47"/>
              <p:cNvSpPr>
                <a:spLocks noChangeShapeType="1"/>
              </p:cNvSpPr>
              <p:nvPr/>
            </p:nvSpPr>
            <p:spPr bwMode="auto">
              <a:xfrm>
                <a:off x="2279" y="1742"/>
                <a:ext cx="321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cxnSp>
          <p:nvCxnSpPr>
            <p:cNvPr id="35" name="Straight Connector 34"/>
            <p:cNvCxnSpPr>
              <a:cxnSpLocks noChangeShapeType="1"/>
            </p:cNvCxnSpPr>
            <p:nvPr/>
          </p:nvCxnSpPr>
          <p:spPr bwMode="auto">
            <a:xfrm rot="5400000">
              <a:off x="2036" y="2876"/>
              <a:ext cx="2288" cy="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0" name="Straight Connector 39"/>
            <p:cNvCxnSpPr>
              <a:cxnSpLocks noChangeShapeType="1"/>
            </p:cNvCxnSpPr>
            <p:nvPr/>
          </p:nvCxnSpPr>
          <p:spPr bwMode="auto">
            <a:xfrm rot="5400000">
              <a:off x="2844" y="2868"/>
              <a:ext cx="2280" cy="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3" name="Straight Connector 42"/>
            <p:cNvCxnSpPr>
              <a:cxnSpLocks noChangeShapeType="1"/>
            </p:cNvCxnSpPr>
            <p:nvPr/>
          </p:nvCxnSpPr>
          <p:spPr bwMode="auto">
            <a:xfrm rot="16200000" flipH="1">
              <a:off x="3644" y="2860"/>
              <a:ext cx="2272" cy="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</p:grp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5067300" y="2159000"/>
            <a:ext cx="2908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Assets (Billions of U.S. Dollars)</a:t>
            </a:r>
          </a:p>
        </p:txBody>
      </p:sp>
      <p:sp>
        <p:nvSpPr>
          <p:cNvPr id="39966" name="Rectangle 30"/>
          <p:cNvSpPr>
            <a:spLocks noChangeArrowheads="1"/>
          </p:cNvSpPr>
          <p:nvPr/>
        </p:nvSpPr>
        <p:spPr bwMode="auto">
          <a:xfrm>
            <a:off x="6858000" y="65341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19261831-3798-4277-B6BF-245CEEEAFC4C}" type="slidenum">
              <a:rPr lang="en-US" sz="1200"/>
              <a:pPr algn="r"/>
              <a:t>15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  <p:bldP spid="34830" grpId="0"/>
      <p:bldP spid="34881" grpId="0"/>
      <p:bldP spid="33" grpId="0" animBg="1"/>
      <p:bldP spid="399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U.S. Financial Institutions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435100" y="1427163"/>
            <a:ext cx="7086600" cy="5064125"/>
          </a:xfrm>
        </p:spPr>
        <p:txBody>
          <a:bodyPr/>
          <a:lstStyle/>
          <a:p>
            <a:pPr eaLnBrk="1" hangingPunct="1"/>
            <a:r>
              <a:rPr lang="en-US" sz="4000" smtClean="0">
                <a:ea typeface="ＭＳ Ｐゴシック" pitchFamily="23" charset="-128"/>
              </a:rPr>
              <a:t>Commercial banks</a:t>
            </a:r>
          </a:p>
          <a:p>
            <a:pPr eaLnBrk="1" hangingPunct="1"/>
            <a:r>
              <a:rPr lang="en-US" sz="4000" smtClean="0">
                <a:ea typeface="ＭＳ Ｐゴシック" pitchFamily="23" charset="-128"/>
              </a:rPr>
              <a:t>Thrifts</a:t>
            </a:r>
          </a:p>
          <a:p>
            <a:pPr eaLnBrk="1" hangingPunct="1"/>
            <a:r>
              <a:rPr lang="en-US" sz="4000" smtClean="0">
                <a:ea typeface="ＭＳ Ｐゴシック" pitchFamily="23" charset="-128"/>
              </a:rPr>
              <a:t>Insurance companies</a:t>
            </a:r>
          </a:p>
          <a:p>
            <a:pPr eaLnBrk="1" hangingPunct="1"/>
            <a:r>
              <a:rPr lang="en-US" sz="4000" smtClean="0">
                <a:ea typeface="ＭＳ Ｐゴシック" pitchFamily="23" charset="-128"/>
              </a:rPr>
              <a:t>Mutual fund companies</a:t>
            </a:r>
          </a:p>
          <a:p>
            <a:pPr eaLnBrk="1" hangingPunct="1"/>
            <a:r>
              <a:rPr lang="en-US" sz="4000" smtClean="0">
                <a:ea typeface="ＭＳ Ｐゴシック" pitchFamily="23" charset="-128"/>
              </a:rPr>
              <a:t>Pension funds</a:t>
            </a:r>
          </a:p>
          <a:p>
            <a:pPr eaLnBrk="1" hangingPunct="1"/>
            <a:r>
              <a:rPr lang="en-US" sz="4000" smtClean="0">
                <a:ea typeface="ＭＳ Ｐゴシック" pitchFamily="23" charset="-128"/>
              </a:rPr>
              <a:t>Securities firms</a:t>
            </a:r>
          </a:p>
          <a:p>
            <a:pPr eaLnBrk="1" hangingPunct="1"/>
            <a:r>
              <a:rPr lang="en-US" sz="4000" smtClean="0">
                <a:ea typeface="ＭＳ Ｐゴシック" pitchFamily="23" charset="-128"/>
              </a:rPr>
              <a:t>Investment banks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EB5FF3B9-17D4-44F1-BAC2-058F6C97E050}" type="slidenum">
              <a:rPr lang="en-US" sz="1200"/>
              <a:pPr algn="r"/>
              <a:t>16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The Global Greenback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52500" y="1368425"/>
            <a:ext cx="8191500" cy="52324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3600" smtClean="0">
                <a:ea typeface="ＭＳ Ｐゴシック" pitchFamily="23" charset="-128"/>
              </a:rPr>
              <a:t>U.S. currency circulating abroad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3200" smtClean="0"/>
              <a:t>Russia $80 billion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3200" smtClean="0"/>
              <a:t>Argentina $50 billion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3200" smtClean="0"/>
              <a:t>$450 billion total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3200" smtClean="0"/>
              <a:t>60% of total US currency </a:t>
            </a:r>
          </a:p>
          <a:p>
            <a:pPr eaLnBrk="1" hangingPunct="1">
              <a:lnSpc>
                <a:spcPct val="85000"/>
              </a:lnSpc>
            </a:pPr>
            <a:r>
              <a:rPr lang="en-US" sz="3600" smtClean="0">
                <a:ea typeface="ＭＳ Ｐゴシック" pitchFamily="23" charset="-128"/>
              </a:rPr>
              <a:t>U.S. profits from dollars leaving</a:t>
            </a:r>
          </a:p>
          <a:p>
            <a:pPr eaLnBrk="1" hangingPunct="1">
              <a:lnSpc>
                <a:spcPct val="85000"/>
              </a:lnSpc>
            </a:pPr>
            <a:r>
              <a:rPr lang="en-US" sz="3600" smtClean="0">
                <a:ea typeface="ＭＳ Ｐゴシック" pitchFamily="23" charset="-128"/>
              </a:rPr>
              <a:t>Black markets and illegal activities</a:t>
            </a:r>
          </a:p>
          <a:p>
            <a:pPr eaLnBrk="1" hangingPunct="1">
              <a:lnSpc>
                <a:spcPct val="85000"/>
              </a:lnSpc>
            </a:pPr>
            <a:r>
              <a:rPr lang="en-US" sz="3600" smtClean="0">
                <a:ea typeface="ＭＳ Ｐゴシック" pitchFamily="23" charset="-128"/>
              </a:rPr>
              <a:t>Dollar offers stable purchasing power</a:t>
            </a:r>
          </a:p>
          <a:p>
            <a:pPr eaLnBrk="1" hangingPunct="1">
              <a:lnSpc>
                <a:spcPct val="85000"/>
              </a:lnSpc>
            </a:pPr>
            <a:r>
              <a:rPr lang="en-US" sz="3600" smtClean="0">
                <a:ea typeface="ＭＳ Ｐゴシック" pitchFamily="23" charset="-128"/>
              </a:rPr>
              <a:t>Exchange rate risk</a:t>
            </a:r>
            <a:endParaRPr lang="en-US" smtClean="0">
              <a:ea typeface="ＭＳ Ｐゴシック" pitchFamily="23" charset="-128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CAA395E6-38F9-4F89-BDEA-5C01487E0981}" type="slidenum">
              <a:rPr lang="en-US" sz="1200"/>
              <a:pPr algn="r"/>
              <a:t>17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  <a:ea typeface="ＭＳ Ｐゴシック" pitchFamily="23" charset="-128"/>
              </a:rPr>
              <a:t>Key Terms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927100" y="1206500"/>
            <a:ext cx="41529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medium of exchange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unit of account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store of value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>
                <a:ea typeface="ＭＳ Ｐゴシック" pitchFamily="23" charset="-128"/>
              </a:rPr>
              <a:t>M</a:t>
            </a:r>
            <a:r>
              <a:rPr lang="en-US" sz="2400" smtClean="0">
                <a:ea typeface="ＭＳ Ｐゴシック" pitchFamily="23" charset="-128"/>
              </a:rPr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Federal Reserve Notes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token money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checkable deposits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commercial banks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thrift institutions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near-monies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>
                <a:ea typeface="ＭＳ Ｐゴシック" pitchFamily="23" charset="-128"/>
              </a:rPr>
              <a:t>M</a:t>
            </a:r>
            <a:r>
              <a:rPr lang="en-US" sz="2400" smtClean="0">
                <a:ea typeface="ＭＳ Ｐゴシック" pitchFamily="23" charset="-128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savings account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money market deposit account (MMDA)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105400" y="1231900"/>
            <a:ext cx="37592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time deposits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money market mutual fund (MMMF)</a:t>
            </a:r>
            <a:endParaRPr lang="en-US" sz="2400" i="1" smtClean="0">
              <a:ea typeface="ＭＳ Ｐゴシック" pitchFamily="23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legal tender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Federal Reserve System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Board of Governors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Federal Reserve Banks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Federal Open Market Committee (FOMC)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financial services industry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electronic payments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6BF4F0BA-90C9-4B42-9744-9A12EDD1049E}" type="slidenum">
              <a:rPr lang="en-US" sz="1200"/>
              <a:pPr algn="r"/>
              <a:t>18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6" grpId="0"/>
      <p:bldP spid="133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  <a:ea typeface="ＭＳ Ｐゴシック" pitchFamily="23" charset="-128"/>
              </a:rPr>
              <a:t>Next Chapter Preview…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90863" y="2693988"/>
            <a:ext cx="2681287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lang="en-US" sz="4800" b="1"/>
              <a:t>Money </a:t>
            </a:r>
          </a:p>
          <a:p>
            <a:pPr>
              <a:lnSpc>
                <a:spcPct val="85000"/>
              </a:lnSpc>
            </a:pPr>
            <a:r>
              <a:rPr lang="en-US" sz="4800" b="1"/>
              <a:t>Creation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CF4D295E-0A8B-4DF8-8DAE-9E71EA12F743}" type="slidenum">
              <a:rPr lang="en-US" sz="1200"/>
              <a:pPr algn="r"/>
              <a:t>19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Chapter Objectives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003300" y="1320800"/>
            <a:ext cx="8140700" cy="5308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363"/>
              </a:spcBef>
              <a:spcAft>
                <a:spcPts val="600"/>
              </a:spcAft>
            </a:pPr>
            <a:r>
              <a:rPr lang="en-US" sz="4000" smtClean="0">
                <a:ea typeface="ＭＳ Ｐゴシック" pitchFamily="23" charset="-128"/>
              </a:rPr>
              <a:t>The functions of money </a:t>
            </a:r>
          </a:p>
          <a:p>
            <a:pPr eaLnBrk="1" hangingPunct="1">
              <a:lnSpc>
                <a:spcPct val="80000"/>
              </a:lnSpc>
              <a:spcBef>
                <a:spcPts val="363"/>
              </a:spcBef>
              <a:spcAft>
                <a:spcPts val="600"/>
              </a:spcAft>
            </a:pPr>
            <a:r>
              <a:rPr lang="en-US" sz="4000" smtClean="0">
                <a:ea typeface="ＭＳ Ｐゴシック" pitchFamily="23" charset="-128"/>
              </a:rPr>
              <a:t>Components of the money supply</a:t>
            </a:r>
          </a:p>
          <a:p>
            <a:pPr eaLnBrk="1" hangingPunct="1">
              <a:lnSpc>
                <a:spcPct val="80000"/>
              </a:lnSpc>
              <a:spcBef>
                <a:spcPts val="363"/>
              </a:spcBef>
              <a:spcAft>
                <a:spcPts val="600"/>
              </a:spcAft>
            </a:pPr>
            <a:r>
              <a:rPr lang="en-US" sz="4000" smtClean="0">
                <a:ea typeface="ＭＳ Ｐゴシック" pitchFamily="23" charset="-128"/>
              </a:rPr>
              <a:t>What “backs” the money supply</a:t>
            </a:r>
          </a:p>
          <a:p>
            <a:pPr eaLnBrk="1" hangingPunct="1">
              <a:lnSpc>
                <a:spcPct val="80000"/>
              </a:lnSpc>
              <a:spcBef>
                <a:spcPts val="363"/>
              </a:spcBef>
              <a:spcAft>
                <a:spcPts val="600"/>
              </a:spcAft>
            </a:pPr>
            <a:r>
              <a:rPr lang="en-US" sz="4000" smtClean="0">
                <a:ea typeface="ＭＳ Ｐゴシック" pitchFamily="23" charset="-128"/>
              </a:rPr>
              <a:t>The Federal Reserve and the U.S. banking system</a:t>
            </a:r>
          </a:p>
          <a:p>
            <a:pPr eaLnBrk="1" hangingPunct="1">
              <a:lnSpc>
                <a:spcPct val="80000"/>
              </a:lnSpc>
              <a:spcBef>
                <a:spcPts val="363"/>
              </a:spcBef>
              <a:spcAft>
                <a:spcPts val="600"/>
              </a:spcAft>
            </a:pPr>
            <a:r>
              <a:rPr lang="en-US" sz="4000" smtClean="0">
                <a:ea typeface="ＭＳ Ｐゴシック" pitchFamily="23" charset="-128"/>
              </a:rPr>
              <a:t>The functions and responsibilities of the Federal Reserve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9A36EAAA-D9EE-42B8-965B-C79341BB0E0E}" type="slidenum">
              <a:rPr lang="en-US" sz="1200"/>
              <a:pPr algn="r"/>
              <a:t>2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Functions of Money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74788"/>
            <a:ext cx="8305800" cy="46847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4000" smtClean="0">
                <a:ea typeface="ＭＳ Ｐゴシック" pitchFamily="23" charset="-128"/>
              </a:rPr>
              <a:t>Medium of exchange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3600" smtClean="0"/>
              <a:t>Used to buy/sell goods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4000" smtClean="0">
                <a:ea typeface="ＭＳ Ｐゴシック" pitchFamily="23" charset="-128"/>
              </a:rPr>
              <a:t>Unit of account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3600" smtClean="0"/>
              <a:t>Goods valued in dollars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4000" smtClean="0">
                <a:ea typeface="ＭＳ Ｐゴシック" pitchFamily="23" charset="-128"/>
              </a:rPr>
              <a:t>Store of value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3600" smtClean="0"/>
              <a:t>Hold some wealth in money form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4000" smtClean="0">
                <a:ea typeface="ＭＳ Ｐゴシック" pitchFamily="23" charset="-128"/>
              </a:rPr>
              <a:t>Money is liquid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D6EC3EB6-A232-4D01-B983-65EF9C552D5A}" type="slidenum">
              <a:rPr lang="en-US" sz="1200"/>
              <a:pPr algn="r"/>
              <a:t>3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Money Defined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98525" y="1358900"/>
            <a:ext cx="8245475" cy="53467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z="4000" i="1" smtClean="0">
                <a:ea typeface="ＭＳ Ｐゴシック" pitchFamily="23" charset="-128"/>
              </a:rPr>
              <a:t>M</a:t>
            </a:r>
            <a:r>
              <a:rPr lang="en-US" sz="4000" smtClean="0">
                <a:ea typeface="ＭＳ Ｐゴシック" pitchFamily="23" charset="-128"/>
              </a:rPr>
              <a:t>1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z="3600" smtClean="0"/>
              <a:t>Currency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z="3600" smtClean="0"/>
              <a:t>Checkable deposits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z="4000" smtClean="0">
                <a:ea typeface="ＭＳ Ｐゴシック" pitchFamily="23" charset="-128"/>
              </a:rPr>
              <a:t>Institutions offering checkable deposits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z="3600" smtClean="0"/>
              <a:t>Commercial banks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z="3600" smtClean="0"/>
              <a:t>Savings and loan associations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z="3600" smtClean="0"/>
              <a:t>Mutual savings banks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z="3600" smtClean="0"/>
              <a:t>Credit unions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B0593404-E0E9-4163-8519-F98A85ABE04C}" type="slidenum">
              <a:rPr lang="en-US" sz="1200"/>
              <a:pPr algn="r"/>
              <a:t>4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327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Money Defined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98525" y="1358900"/>
            <a:ext cx="8245475" cy="51562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sz="4000" i="1" smtClean="0">
                <a:ea typeface="ＭＳ Ｐゴシック" pitchFamily="23" charset="-128"/>
              </a:rPr>
              <a:t>M</a:t>
            </a:r>
            <a:r>
              <a:rPr lang="en-US" sz="4000" smtClean="0">
                <a:ea typeface="ＭＳ Ｐゴシック" pitchFamily="23" charset="-128"/>
              </a:rPr>
              <a:t>2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sz="3600" smtClean="0"/>
              <a:t>M1 plus near-monies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sz="3600" smtClean="0"/>
              <a:t>Savings deposits including money market deposit accounts (MMDA)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sz="3600" smtClean="0"/>
              <a:t>Small time deposits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sz="3600" smtClean="0"/>
              <a:t>Money market mutual funds (MMMF)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endParaRPr lang="en-US" sz="4000" smtClean="0">
              <a:ea typeface="ＭＳ Ｐゴシック" pitchFamily="23" charset="-128"/>
            </a:endParaRP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</a:pPr>
            <a:endParaRPr lang="en-US" sz="3600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28202FAA-521A-466B-B1B6-F25C424FB084}" type="slidenum">
              <a:rPr lang="en-US" sz="1200"/>
              <a:pPr algn="r"/>
              <a:t>5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Money Defined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7505700" y="1225550"/>
            <a:ext cx="1058863" cy="947738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99FF66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7505700" y="2171700"/>
            <a:ext cx="1058863" cy="7508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6019800" y="1219200"/>
            <a:ext cx="990600" cy="51911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99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6019800" y="1736725"/>
            <a:ext cx="990600" cy="4476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99FF66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6215063" y="800100"/>
            <a:ext cx="628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0000"/>
                </a:solidFill>
              </a:rPr>
              <a:t>M</a:t>
            </a:r>
            <a:r>
              <a:rPr lang="en-US" sz="2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7710488" y="800100"/>
            <a:ext cx="628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0000"/>
                </a:solidFill>
              </a:rPr>
              <a:t>M</a:t>
            </a:r>
            <a:r>
              <a:rPr lang="en-US" sz="2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0497" name="AutoShape 17"/>
          <p:cNvSpPr>
            <a:spLocks/>
          </p:cNvSpPr>
          <p:nvPr/>
        </p:nvSpPr>
        <p:spPr bwMode="auto">
          <a:xfrm>
            <a:off x="7029450" y="1225550"/>
            <a:ext cx="390525" cy="954088"/>
          </a:xfrm>
          <a:prstGeom prst="rightBrace">
            <a:avLst>
              <a:gd name="adj1" fmla="val 2035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6234113" y="1279525"/>
            <a:ext cx="646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56%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6235700" y="1787525"/>
            <a:ext cx="6461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/>
              <a:t>44%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7731125" y="1362075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M</a:t>
            </a:r>
            <a:r>
              <a:rPr lang="en-US" sz="2400" b="1"/>
              <a:t>1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7713663" y="1778000"/>
            <a:ext cx="64611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/>
              <a:t>18%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1562100" y="4402138"/>
            <a:ext cx="41354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/>
              <a:t>Savings Deposits,</a:t>
            </a:r>
          </a:p>
          <a:p>
            <a:pPr algn="r"/>
            <a:r>
              <a:rPr lang="en-US" sz="2400"/>
              <a:t>Including Money Market</a:t>
            </a:r>
          </a:p>
          <a:p>
            <a:pPr algn="r"/>
            <a:r>
              <a:rPr lang="en-US" sz="2400"/>
              <a:t>Deposit Accounts 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2708275" y="2290763"/>
            <a:ext cx="2989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/>
              <a:t>Small Time Deposits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1801813" y="2938463"/>
            <a:ext cx="3895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/>
              <a:t>Money Market Mutual</a:t>
            </a:r>
          </a:p>
          <a:p>
            <a:pPr algn="r"/>
            <a:r>
              <a:rPr lang="en-US" sz="2400"/>
              <a:t>Funds Held By Individuals</a:t>
            </a:r>
          </a:p>
          <a:p>
            <a:pPr algn="r"/>
            <a:r>
              <a:rPr lang="en-US" sz="2400" b="1" i="1"/>
              <a:t> 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4264025" y="1260475"/>
            <a:ext cx="1433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/>
              <a:t>Currency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2774950" y="1722438"/>
            <a:ext cx="29225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/>
              <a:t>Checkable Deposits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7508875" y="3429000"/>
            <a:ext cx="1054100" cy="25701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7505700" y="2917825"/>
            <a:ext cx="1058863" cy="5127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7732713" y="2378075"/>
            <a:ext cx="64611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/>
              <a:t>16%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7732713" y="3016250"/>
            <a:ext cx="64611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/>
              <a:t>14%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7732713" y="4464050"/>
            <a:ext cx="64611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/>
              <a:t>52%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6005513" y="6029325"/>
            <a:ext cx="96837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>
                <a:solidFill>
                  <a:srgbClr val="000000"/>
                </a:solidFill>
              </a:rPr>
              <a:t>$1,365</a:t>
            </a:r>
          </a:p>
          <a:p>
            <a:pPr algn="ctr">
              <a:lnSpc>
                <a:spcPct val="85000"/>
              </a:lnSpc>
            </a:pPr>
            <a:r>
              <a:rPr lang="en-US" sz="2000" b="1">
                <a:solidFill>
                  <a:srgbClr val="000000"/>
                </a:solidFill>
              </a:rPr>
              <a:t>Billion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7539038" y="6029325"/>
            <a:ext cx="96837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>
                <a:solidFill>
                  <a:srgbClr val="000000"/>
                </a:solidFill>
              </a:rPr>
              <a:t>$7,499</a:t>
            </a:r>
          </a:p>
          <a:p>
            <a:pPr algn="ctr">
              <a:lnSpc>
                <a:spcPct val="85000"/>
              </a:lnSpc>
            </a:pPr>
            <a:r>
              <a:rPr lang="en-US" sz="2000" b="1">
                <a:solidFill>
                  <a:srgbClr val="000000"/>
                </a:solidFill>
              </a:rPr>
              <a:t>Billion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989013" y="1201738"/>
            <a:ext cx="2460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January 2008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6019800" y="2189163"/>
            <a:ext cx="996950" cy="3821112"/>
            <a:chOff x="3792" y="1379"/>
            <a:chExt cx="628" cy="2407"/>
          </a:xfrm>
        </p:grpSpPr>
        <p:sp>
          <p:nvSpPr>
            <p:cNvPr id="30754" name="Line 36"/>
            <p:cNvSpPr>
              <a:spLocks noChangeShapeType="1"/>
            </p:cNvSpPr>
            <p:nvPr/>
          </p:nvSpPr>
          <p:spPr bwMode="auto">
            <a:xfrm>
              <a:off x="4420" y="1379"/>
              <a:ext cx="0" cy="2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0755" name="Line 37"/>
            <p:cNvSpPr>
              <a:spLocks noChangeShapeType="1"/>
            </p:cNvSpPr>
            <p:nvPr/>
          </p:nvSpPr>
          <p:spPr bwMode="auto">
            <a:xfrm>
              <a:off x="3792" y="1379"/>
              <a:ext cx="0" cy="2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4733925" y="6029325"/>
            <a:ext cx="1068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</a:rPr>
              <a:t>Totals</a:t>
            </a: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5594350" y="1220788"/>
            <a:ext cx="422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5594350" y="1658938"/>
            <a:ext cx="422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5594350" y="2230438"/>
            <a:ext cx="422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5594350" y="3268663"/>
            <a:ext cx="422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5594350" y="4706938"/>
            <a:ext cx="422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036638" y="6348413"/>
            <a:ext cx="2165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>
                <a:latin typeface="Times New Roman" pitchFamily="17" charset="0"/>
              </a:rPr>
              <a:t>Source: Federal Reserve System</a:t>
            </a: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FE44D9D0-005B-4264-B4A6-7B2A7CE0BE65}" type="slidenum">
              <a:rPr lang="en-US" sz="1200"/>
              <a:pPr algn="r"/>
              <a:t>6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1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/>
      <p:bldP spid="20488" grpId="0" animBg="1"/>
      <p:bldP spid="20492" grpId="0" animBg="1"/>
      <p:bldP spid="20493" grpId="0" animBg="1"/>
      <p:bldP spid="20495" grpId="0"/>
      <p:bldP spid="20496" grpId="0"/>
      <p:bldP spid="20497" grpId="0" animBg="1"/>
      <p:bldP spid="20498" grpId="0"/>
      <p:bldP spid="20499" grpId="0"/>
      <p:bldP spid="20500" grpId="0"/>
      <p:bldP spid="20501" grpId="0"/>
      <p:bldP spid="20502" grpId="0"/>
      <p:bldP spid="20503" grpId="0"/>
      <p:bldP spid="20504" grpId="0"/>
      <p:bldP spid="20505" grpId="0"/>
      <p:bldP spid="20506" grpId="0"/>
      <p:bldP spid="20491" grpId="0" animBg="1"/>
      <p:bldP spid="20489" grpId="0" animBg="1"/>
      <p:bldP spid="20510" grpId="0"/>
      <p:bldP spid="20511" grpId="0"/>
      <p:bldP spid="20512" grpId="0"/>
      <p:bldP spid="20513" grpId="0"/>
      <p:bldP spid="20514" grpId="0"/>
      <p:bldP spid="20515" grpId="0"/>
      <p:bldP spid="20519" grpId="0"/>
      <p:bldP spid="20520" grpId="0"/>
      <p:bldP spid="20521" grpId="0"/>
      <p:bldP spid="20522" grpId="0"/>
      <p:bldP spid="20523" grpId="0"/>
      <p:bldP spid="20524" grpId="0"/>
      <p:bldP spid="266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Money Supply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23" charset="-128"/>
              </a:rPr>
              <a:t>Are credit cards money?</a:t>
            </a:r>
          </a:p>
          <a:p>
            <a:pPr eaLnBrk="1" hangingPunct="1"/>
            <a:r>
              <a:rPr lang="en-US" sz="4000" smtClean="0">
                <a:ea typeface="ＭＳ Ｐゴシック" pitchFamily="23" charset="-128"/>
              </a:rPr>
              <a:t>What “backs” the money supply?</a:t>
            </a:r>
          </a:p>
          <a:p>
            <a:pPr lvl="1" eaLnBrk="1" hangingPunct="1"/>
            <a:r>
              <a:rPr lang="en-US" sz="3600" smtClean="0"/>
              <a:t>Nothing!</a:t>
            </a:r>
          </a:p>
          <a:p>
            <a:pPr eaLnBrk="1" hangingPunct="1"/>
            <a:r>
              <a:rPr lang="en-US" sz="4000" smtClean="0">
                <a:ea typeface="ＭＳ Ｐゴシック" pitchFamily="23" charset="-128"/>
              </a:rPr>
              <a:t>Why is money valuable?</a:t>
            </a:r>
          </a:p>
          <a:p>
            <a:pPr lvl="1" eaLnBrk="1" hangingPunct="1"/>
            <a:r>
              <a:rPr lang="en-US" sz="3600" smtClean="0"/>
              <a:t>Acceptability</a:t>
            </a:r>
          </a:p>
          <a:p>
            <a:pPr lvl="1" eaLnBrk="1" hangingPunct="1"/>
            <a:r>
              <a:rPr lang="en-US" sz="3600" smtClean="0"/>
              <a:t>Legal tender</a:t>
            </a:r>
          </a:p>
          <a:p>
            <a:pPr lvl="1" eaLnBrk="1" hangingPunct="1"/>
            <a:r>
              <a:rPr lang="en-US" sz="3600" smtClean="0"/>
              <a:t>Relative scarcity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AE2D0F6D-BC64-4B95-BD9D-7837B607A8E5}" type="slidenum">
              <a:rPr lang="en-US" sz="1200"/>
              <a:pPr algn="r"/>
              <a:t>7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Money and Prices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090613" y="1193800"/>
            <a:ext cx="8053387" cy="5664200"/>
          </a:xfrm>
        </p:spPr>
        <p:txBody>
          <a:bodyPr/>
          <a:lstStyle/>
          <a:p>
            <a:pPr eaLnBrk="1" hangingPunct="1">
              <a:spcBef>
                <a:spcPts val="363"/>
              </a:spcBef>
            </a:pPr>
            <a:r>
              <a:rPr lang="en-US" sz="4000" smtClean="0">
                <a:ea typeface="ＭＳ Ｐゴシック" pitchFamily="23" charset="-128"/>
              </a:rPr>
              <a:t>Prices affect purchasing power of money</a:t>
            </a:r>
          </a:p>
          <a:p>
            <a:pPr eaLnBrk="1" hangingPunct="1">
              <a:spcBef>
                <a:spcPts val="363"/>
              </a:spcBef>
            </a:pPr>
            <a:r>
              <a:rPr lang="en-US" sz="4000" smtClean="0">
                <a:ea typeface="ＭＳ Ｐゴシック" pitchFamily="23" charset="-128"/>
              </a:rPr>
              <a:t>Hyperinflation renders money unacceptable</a:t>
            </a:r>
          </a:p>
          <a:p>
            <a:pPr eaLnBrk="1" hangingPunct="1">
              <a:spcBef>
                <a:spcPts val="363"/>
              </a:spcBef>
            </a:pPr>
            <a:r>
              <a:rPr lang="en-US" sz="4000" smtClean="0">
                <a:ea typeface="ＭＳ Ｐゴシック" pitchFamily="23" charset="-128"/>
              </a:rPr>
              <a:t>Stabilizing money’s purchasing power</a:t>
            </a:r>
          </a:p>
          <a:p>
            <a:pPr lvl="1" eaLnBrk="1" hangingPunct="1">
              <a:spcBef>
                <a:spcPts val="363"/>
              </a:spcBef>
            </a:pPr>
            <a:r>
              <a:rPr lang="en-US" sz="3600" smtClean="0"/>
              <a:t>Intelligent management of the money supply – monetary policy</a:t>
            </a:r>
          </a:p>
          <a:p>
            <a:pPr lvl="1" eaLnBrk="1" hangingPunct="1">
              <a:spcBef>
                <a:spcPts val="363"/>
              </a:spcBef>
            </a:pPr>
            <a:r>
              <a:rPr lang="en-US" sz="3600" smtClean="0"/>
              <a:t>Appropriate fiscal policy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283FCEB0-4C42-4827-9E98-21AF2FE31CD8}" type="slidenum">
              <a:rPr lang="en-US" sz="1200"/>
              <a:pPr algn="r"/>
              <a:t>8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245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Federal Reserve System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65200" y="1163638"/>
            <a:ext cx="8178800" cy="569436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sz="4000" smtClean="0">
                <a:ea typeface="ＭＳ Ｐゴシック" pitchFamily="23" charset="-128"/>
              </a:rPr>
              <a:t>Historical background</a:t>
            </a:r>
          </a:p>
          <a:p>
            <a:pPr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sz="4000" smtClean="0">
                <a:ea typeface="ＭＳ Ｐゴシック" pitchFamily="23" charset="-128"/>
              </a:rPr>
              <a:t>Board of Governors</a:t>
            </a:r>
          </a:p>
          <a:p>
            <a:pPr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sz="4000" smtClean="0">
                <a:ea typeface="ＭＳ Ｐゴシック" pitchFamily="23" charset="-128"/>
              </a:rPr>
              <a:t>12 Federal Reserve Banks </a:t>
            </a:r>
          </a:p>
          <a:p>
            <a:pPr lvl="1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sz="3600" smtClean="0"/>
              <a:t>Serve as the central bank</a:t>
            </a:r>
          </a:p>
          <a:p>
            <a:pPr lvl="1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sz="3600" smtClean="0"/>
              <a:t>Quasi-public banks</a:t>
            </a:r>
          </a:p>
          <a:p>
            <a:pPr lvl="1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sz="3600" smtClean="0"/>
              <a:t>Banker’s bank</a:t>
            </a:r>
          </a:p>
          <a:p>
            <a:pPr eaLnBrk="1" hangingPunct="1">
              <a:lnSpc>
                <a:spcPct val="115000"/>
              </a:lnSpc>
              <a:spcBef>
                <a:spcPct val="25000"/>
              </a:spcBef>
              <a:buFontTx/>
              <a:buNone/>
            </a:pPr>
            <a:endParaRPr lang="en-US" sz="4000" smtClean="0">
              <a:ea typeface="ＭＳ Ｐゴシック" pitchFamily="23" charset="-128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4C15007E-818E-498A-BA92-9BE408BD7952}" type="slidenum">
              <a:rPr lang="en-US" sz="1200"/>
              <a:pPr algn="r"/>
              <a:t>9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</TotalTime>
  <Words>645</Words>
  <Application>Microsoft Office PowerPoint</Application>
  <PresentationFormat>On-screen Show (4:3)</PresentationFormat>
  <Paragraphs>204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1_Custom Design</vt:lpstr>
      <vt:lpstr>Image</vt:lpstr>
      <vt:lpstr>Slide 1</vt:lpstr>
      <vt:lpstr>Chapter Objectives</vt:lpstr>
      <vt:lpstr>Functions of Money </vt:lpstr>
      <vt:lpstr>Money Defined</vt:lpstr>
      <vt:lpstr>Money Defined</vt:lpstr>
      <vt:lpstr>Money Defined</vt:lpstr>
      <vt:lpstr>Money Supply</vt:lpstr>
      <vt:lpstr>Money and Prices</vt:lpstr>
      <vt:lpstr>Federal Reserve System</vt:lpstr>
      <vt:lpstr>Federal Reserve System</vt:lpstr>
      <vt:lpstr>Federal Reserve System</vt:lpstr>
      <vt:lpstr>Federal Reserve System</vt:lpstr>
      <vt:lpstr>Federal Reserve Functions</vt:lpstr>
      <vt:lpstr>Federal Reserve System</vt:lpstr>
      <vt:lpstr>Financial Institutions</vt:lpstr>
      <vt:lpstr>U.S. Financial Institutions</vt:lpstr>
      <vt:lpstr>The Global Greenback</vt:lpstr>
      <vt:lpstr>Key Terms</vt:lpstr>
      <vt:lpstr>Next Chapter Preview…</vt:lpstr>
    </vt:vector>
  </TitlesOfParts>
  <Manager>The McGraw-Hill Companies Copyright 2008</Manager>
  <Company>Personal Home Copy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subject>McConnell-Brue Economics</dc:subject>
  <dc:creator>C. Norman Hollingsworth</dc:creator>
  <cp:lastModifiedBy>Dr Gul zaman khan</cp:lastModifiedBy>
  <cp:revision>140</cp:revision>
  <dcterms:created xsi:type="dcterms:W3CDTF">2008-07-10T14:38:02Z</dcterms:created>
  <dcterms:modified xsi:type="dcterms:W3CDTF">2020-09-14T09:44:53Z</dcterms:modified>
</cp:coreProperties>
</file>